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58" r:id="rId6"/>
    <p:sldId id="257" r:id="rId7"/>
    <p:sldId id="259" r:id="rId8"/>
    <p:sldId id="263" r:id="rId9"/>
    <p:sldId id="264" r:id="rId10"/>
  </p:sldIdLst>
  <p:sldSz cx="9144000" cy="6858000" type="screen4x3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F96D-3098-4E0D-BAAF-3C155EEC7848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8240-14A6-4125-86CD-8AA237AA3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F96D-3098-4E0D-BAAF-3C155EEC7848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8240-14A6-4125-86CD-8AA237AA3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F96D-3098-4E0D-BAAF-3C155EEC7848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8240-14A6-4125-86CD-8AA237AA3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F96D-3098-4E0D-BAAF-3C155EEC7848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8240-14A6-4125-86CD-8AA237AA3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F96D-3098-4E0D-BAAF-3C155EEC7848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8240-14A6-4125-86CD-8AA237AA3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F96D-3098-4E0D-BAAF-3C155EEC7848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8240-14A6-4125-86CD-8AA237AA3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F96D-3098-4E0D-BAAF-3C155EEC7848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8240-14A6-4125-86CD-8AA237AA3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F96D-3098-4E0D-BAAF-3C155EEC7848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8240-14A6-4125-86CD-8AA237AA3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F96D-3098-4E0D-BAAF-3C155EEC7848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8240-14A6-4125-86CD-8AA237AA3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F96D-3098-4E0D-BAAF-3C155EEC7848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8240-14A6-4125-86CD-8AA237AA3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EF96D-3098-4E0D-BAAF-3C155EEC7848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BE8240-14A6-4125-86CD-8AA237AA3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EF96D-3098-4E0D-BAAF-3C155EEC7848}" type="datetimeFigureOut">
              <a:rPr lang="en-US" smtClean="0"/>
              <a:pPr/>
              <a:t>4/21/2014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E8240-14A6-4125-86CD-8AA237AA3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Westminster Park Association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April 23, 2014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Westminster Park Association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Agenda: </a:t>
            </a:r>
          </a:p>
          <a:p>
            <a:pPr lvl="1"/>
            <a:r>
              <a:rPr lang="en-US" dirty="0"/>
              <a:t> </a:t>
            </a:r>
            <a:r>
              <a:rPr lang="en-US" sz="2400" dirty="0" smtClean="0"/>
              <a:t>Introduction of Officers 	    	 - Clay</a:t>
            </a:r>
          </a:p>
          <a:p>
            <a:pPr lvl="1"/>
            <a:r>
              <a:rPr lang="en-US" sz="2400" dirty="0" smtClean="0"/>
              <a:t>Treasurer’s Report                          	 - Mike</a:t>
            </a:r>
          </a:p>
          <a:p>
            <a:pPr lvl="1"/>
            <a:r>
              <a:rPr lang="en-US" sz="2400" dirty="0" smtClean="0"/>
              <a:t>2014 Budget – Income &amp; Expenses    	 - Clay</a:t>
            </a:r>
          </a:p>
          <a:p>
            <a:pPr lvl="1"/>
            <a:r>
              <a:rPr lang="en-US" sz="2400" dirty="0" smtClean="0"/>
              <a:t>New Builds &amp; Upcoming Open House 	 - Sarah Green </a:t>
            </a:r>
          </a:p>
          <a:p>
            <a:pPr lvl="1"/>
            <a:r>
              <a:rPr lang="en-US" sz="2400" dirty="0" smtClean="0"/>
              <a:t>Road Repairs - Status			 -  Mike	</a:t>
            </a:r>
          </a:p>
          <a:p>
            <a:pPr lvl="1"/>
            <a:r>
              <a:rPr lang="en-US" sz="2400" dirty="0" smtClean="0"/>
              <a:t>Other Items of Interest</a:t>
            </a:r>
            <a:r>
              <a:rPr lang="en-US" dirty="0" smtClean="0"/>
              <a:t>			 -</a:t>
            </a:r>
            <a:r>
              <a:rPr lang="en-US" sz="2400" dirty="0" smtClean="0"/>
              <a:t> All</a:t>
            </a:r>
            <a:r>
              <a:rPr lang="en-US" dirty="0" smtClean="0"/>
              <a:t>	    </a:t>
            </a:r>
          </a:p>
          <a:p>
            <a:pPr lvl="2"/>
            <a:r>
              <a:rPr lang="en-US" dirty="0" smtClean="0"/>
              <a:t>Nominations For Board Positions</a:t>
            </a:r>
          </a:p>
          <a:p>
            <a:pPr lvl="2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Westminster Park Association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Elected Board:</a:t>
            </a:r>
          </a:p>
          <a:p>
            <a:pPr lvl="1"/>
            <a:r>
              <a:rPr lang="en-US" dirty="0" smtClean="0"/>
              <a:t>Clayton </a:t>
            </a:r>
            <a:r>
              <a:rPr lang="en-US" dirty="0" err="1" smtClean="0"/>
              <a:t>Leroue</a:t>
            </a:r>
            <a:r>
              <a:rPr lang="en-US" dirty="0" smtClean="0"/>
              <a:t>  - 7285		President</a:t>
            </a:r>
          </a:p>
          <a:p>
            <a:pPr lvl="1"/>
            <a:r>
              <a:rPr lang="en-US" dirty="0" smtClean="0"/>
              <a:t>Bryan Ralph	     -7284		Vice President</a:t>
            </a:r>
          </a:p>
          <a:p>
            <a:pPr lvl="1"/>
            <a:r>
              <a:rPr lang="en-US" dirty="0" smtClean="0"/>
              <a:t>Mike </a:t>
            </a:r>
            <a:r>
              <a:rPr lang="en-US" dirty="0" err="1" smtClean="0"/>
              <a:t>Lavery</a:t>
            </a:r>
            <a:r>
              <a:rPr lang="en-US" dirty="0" smtClean="0"/>
              <a:t>	    - 7261		Treasurer</a:t>
            </a:r>
          </a:p>
          <a:p>
            <a:pPr lvl="1"/>
            <a:r>
              <a:rPr lang="en-US" dirty="0" smtClean="0"/>
              <a:t>Craig Bond	    - 7182		Secretary</a:t>
            </a:r>
          </a:p>
          <a:p>
            <a:pPr lvl="1"/>
            <a:r>
              <a:rPr lang="en-US" dirty="0" smtClean="0"/>
              <a:t>Darryl Adams     - 7300		At Large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Westmister</a:t>
            </a:r>
            <a:r>
              <a:rPr lang="en-US" b="1" dirty="0" smtClean="0"/>
              <a:t> Park Association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Treasurer’s Report</a:t>
            </a:r>
          </a:p>
          <a:p>
            <a:pPr lvl="1"/>
            <a:r>
              <a:rPr lang="en-US" sz="2600" b="1" u="sng" dirty="0" smtClean="0"/>
              <a:t>Current Bank Account Balance </a:t>
            </a:r>
            <a:r>
              <a:rPr lang="en-US" sz="2600" b="1" u="sng" dirty="0" smtClean="0"/>
              <a:t>04/20/14          </a:t>
            </a:r>
            <a:r>
              <a:rPr lang="en-US" sz="2600" b="1" u="sng" dirty="0" smtClean="0"/>
              <a:t>$</a:t>
            </a:r>
            <a:r>
              <a:rPr lang="en-US" sz="2600" b="1" u="sng" dirty="0" smtClean="0"/>
              <a:t>12,292.43</a:t>
            </a:r>
            <a:endParaRPr lang="en-US" sz="2600" b="1" u="sng" dirty="0" smtClean="0"/>
          </a:p>
          <a:p>
            <a:pPr>
              <a:buNone/>
            </a:pPr>
            <a:r>
              <a:rPr lang="en-US" sz="2100" dirty="0" smtClean="0"/>
              <a:t>              </a:t>
            </a:r>
            <a:r>
              <a:rPr lang="en-US" sz="2600" b="1" u="sng" dirty="0" smtClean="0"/>
              <a:t>2013  Income </a:t>
            </a:r>
            <a:r>
              <a:rPr lang="en-US" sz="2100" dirty="0" smtClean="0"/>
              <a:t>	(Budget $5,600)</a:t>
            </a:r>
          </a:p>
          <a:p>
            <a:pPr>
              <a:buNone/>
            </a:pPr>
            <a:r>
              <a:rPr lang="en-US" sz="2100" dirty="0" smtClean="0"/>
              <a:t>		 	</a:t>
            </a:r>
            <a:r>
              <a:rPr lang="en-US" sz="2200" dirty="0" smtClean="0"/>
              <a:t>2013 Dues 				  $5,170.40</a:t>
            </a:r>
          </a:p>
          <a:p>
            <a:pPr>
              <a:buNone/>
            </a:pPr>
            <a:r>
              <a:rPr lang="en-US" sz="2100" dirty="0" smtClean="0"/>
              <a:t>	       </a:t>
            </a:r>
            <a:r>
              <a:rPr lang="en-US" sz="2600" b="1" u="sng" dirty="0" smtClean="0"/>
              <a:t>2013  Expenditures  </a:t>
            </a:r>
            <a:r>
              <a:rPr lang="en-US" sz="1900" dirty="0" smtClean="0"/>
              <a:t>(Budget $5,600)</a:t>
            </a:r>
            <a:endParaRPr lang="en-US" sz="1900" b="1" u="sng" dirty="0" smtClean="0"/>
          </a:p>
          <a:p>
            <a:pPr lvl="3"/>
            <a:r>
              <a:rPr lang="en-US" sz="2200" dirty="0" smtClean="0"/>
              <a:t>Grounds &amp; Snow Removal	           	 1,755.00</a:t>
            </a:r>
          </a:p>
          <a:p>
            <a:pPr lvl="3"/>
            <a:r>
              <a:rPr lang="en-US" sz="2200" dirty="0" smtClean="0"/>
              <a:t>Legal Expenses		               	      28.00 </a:t>
            </a:r>
          </a:p>
          <a:p>
            <a:pPr lvl="3"/>
            <a:r>
              <a:rPr lang="en-US" sz="2200" dirty="0" smtClean="0"/>
              <a:t>Liability Insurance ($1 mil coverage)        529.00</a:t>
            </a:r>
          </a:p>
          <a:p>
            <a:pPr lvl="3"/>
            <a:r>
              <a:rPr lang="en-US" sz="2200" dirty="0" smtClean="0"/>
              <a:t>Website / Office Supplies                           117.05</a:t>
            </a:r>
          </a:p>
          <a:p>
            <a:pPr lvl="3"/>
            <a:r>
              <a:rPr lang="en-US" sz="2200" dirty="0" smtClean="0"/>
              <a:t>State / County Fees		                       20.00</a:t>
            </a:r>
          </a:p>
          <a:p>
            <a:pPr lvl="3"/>
            <a:r>
              <a:rPr lang="en-US" sz="2200" dirty="0" smtClean="0"/>
              <a:t>Street Repair             		 </a:t>
            </a:r>
            <a:r>
              <a:rPr lang="en-US" sz="2200" u="sng" dirty="0" smtClean="0"/>
              <a:t>1,200.00   $3.649</a:t>
            </a:r>
            <a:r>
              <a:rPr lang="en-US" dirty="0" smtClean="0"/>
              <a:t>.05  	   	  	</a:t>
            </a:r>
          </a:p>
          <a:p>
            <a:pPr>
              <a:buNone/>
            </a:pPr>
            <a:r>
              <a:rPr lang="en-US" sz="2100" dirty="0" smtClean="0"/>
              <a:t>	   </a:t>
            </a:r>
            <a:r>
              <a:rPr lang="en-US" sz="2600" dirty="0" smtClean="0"/>
              <a:t>  </a:t>
            </a:r>
            <a:r>
              <a:rPr lang="en-US" sz="2600" b="1" dirty="0" smtClean="0"/>
              <a:t>2013 Performance   Inc (o)/U </a:t>
            </a:r>
            <a:r>
              <a:rPr lang="en-US" sz="2600" b="1" dirty="0" err="1" smtClean="0"/>
              <a:t>Exp</a:t>
            </a:r>
            <a:r>
              <a:rPr lang="en-US" sz="2600" b="1" dirty="0" smtClean="0"/>
              <a:t>                        $1,521.35</a:t>
            </a:r>
            <a:endParaRPr lang="en-US" sz="2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WP Assoc. 2014 Budget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4400" dirty="0" smtClean="0"/>
              <a:t> </a:t>
            </a:r>
            <a:r>
              <a:rPr lang="en-US" sz="2400" b="1" u="sng" dirty="0" smtClean="0"/>
              <a:t>Income: </a:t>
            </a:r>
            <a:r>
              <a:rPr lang="en-US" sz="2400" b="1" dirty="0" smtClean="0"/>
              <a:t>       </a:t>
            </a:r>
            <a:r>
              <a:rPr lang="en-US" sz="2400" dirty="0" smtClean="0"/>
              <a:t>(28 homes X $200)		             </a:t>
            </a:r>
            <a:r>
              <a:rPr lang="en-US" sz="2400" u="sng" dirty="0" smtClean="0"/>
              <a:t> $5,600</a:t>
            </a:r>
            <a:endParaRPr lang="en-US" sz="2400" b="1" u="sng" dirty="0"/>
          </a:p>
          <a:p>
            <a:pPr>
              <a:buNone/>
            </a:pPr>
            <a:r>
              <a:rPr lang="en-US" sz="2800" dirty="0" smtClean="0"/>
              <a:t>  </a:t>
            </a:r>
            <a:r>
              <a:rPr lang="en-US" sz="2400" b="1" u="sng" dirty="0" smtClean="0"/>
              <a:t>Expenses: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2400" dirty="0" smtClean="0"/>
              <a:t>Grounds &amp; Snow Removal                     $4,400</a:t>
            </a:r>
          </a:p>
          <a:p>
            <a:pPr>
              <a:buNone/>
            </a:pPr>
            <a:r>
              <a:rPr lang="en-US" sz="2400" dirty="0" smtClean="0"/>
              <a:t>	Legal Expenses			      400</a:t>
            </a:r>
          </a:p>
          <a:p>
            <a:pPr>
              <a:buNone/>
            </a:pPr>
            <a:r>
              <a:rPr lang="en-US" sz="2400" dirty="0" smtClean="0"/>
              <a:t>	Insurance				      550</a:t>
            </a:r>
          </a:p>
          <a:p>
            <a:pPr>
              <a:buNone/>
            </a:pPr>
            <a:r>
              <a:rPr lang="en-US" sz="2400" dirty="0" smtClean="0"/>
              <a:t>	License Fees			                      50</a:t>
            </a:r>
          </a:p>
          <a:p>
            <a:pPr>
              <a:buNone/>
            </a:pPr>
            <a:r>
              <a:rPr lang="en-US" sz="2400" dirty="0" smtClean="0"/>
              <a:t>	Office Supplies &amp; Web Site 	                    200</a:t>
            </a:r>
          </a:p>
          <a:p>
            <a:pPr>
              <a:buNone/>
            </a:pPr>
            <a:r>
              <a:rPr lang="en-US" sz="2400" dirty="0" smtClean="0"/>
              <a:t>	Street Repair 			   </a:t>
            </a:r>
            <a:r>
              <a:rPr lang="en-US" sz="2400" u="sng" dirty="0" smtClean="0"/>
              <a:t>1,000  	$6,600</a:t>
            </a:r>
          </a:p>
          <a:p>
            <a:pPr>
              <a:buNone/>
            </a:pPr>
            <a:r>
              <a:rPr lang="en-US" dirty="0" smtClean="0"/>
              <a:t> 	</a:t>
            </a:r>
            <a:r>
              <a:rPr lang="en-US" sz="2400" dirty="0" smtClean="0"/>
              <a:t>Reserve					            $(1,000)  </a:t>
            </a:r>
          </a:p>
          <a:p>
            <a:pPr>
              <a:buNone/>
            </a:pPr>
            <a:r>
              <a:rPr lang="en-US" sz="2400" u="sng" dirty="0" smtClean="0"/>
              <a:t> </a:t>
            </a:r>
            <a:r>
              <a:rPr lang="en-US" sz="2400" b="1" u="sng" dirty="0" smtClean="0"/>
              <a:t>Expenses &amp; Reserve</a:t>
            </a:r>
            <a:r>
              <a:rPr lang="en-US" sz="2400" dirty="0" smtClean="0"/>
              <a:t>					</a:t>
            </a:r>
            <a:r>
              <a:rPr lang="en-US" sz="2400" u="sng" dirty="0" smtClean="0"/>
              <a:t>$5,600	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WP </a:t>
            </a:r>
            <a:r>
              <a:rPr lang="en-US" b="1" dirty="0" err="1" smtClean="0"/>
              <a:t>Assoc</a:t>
            </a:r>
            <a:r>
              <a:rPr lang="en-US" b="1" dirty="0" smtClean="0"/>
              <a:t> 2014 Performance</a:t>
            </a:r>
            <a:br>
              <a:rPr lang="en-US" b="1" dirty="0" smtClean="0"/>
            </a:br>
            <a:r>
              <a:rPr lang="en-US" sz="3100" b="1" dirty="0" smtClean="0"/>
              <a:t>Through 3/31/14</a:t>
            </a:r>
            <a:endParaRPr lang="en-US" sz="31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800" dirty="0" smtClean="0"/>
              <a:t>	</a:t>
            </a:r>
            <a:r>
              <a:rPr lang="en-US" sz="2400" b="1" u="sng" dirty="0" smtClean="0"/>
              <a:t>Income: </a:t>
            </a:r>
          </a:p>
          <a:p>
            <a:pPr>
              <a:buNone/>
            </a:pPr>
            <a:r>
              <a:rPr lang="en-US" sz="2800" dirty="0" smtClean="0"/>
              <a:t>		</a:t>
            </a:r>
            <a:r>
              <a:rPr lang="en-US" sz="2000" dirty="0" smtClean="0"/>
              <a:t>Dues Paid (16 homes X$200)		 	     $3,200</a:t>
            </a:r>
          </a:p>
          <a:p>
            <a:pPr>
              <a:buNone/>
            </a:pPr>
            <a:r>
              <a:rPr lang="en-US" sz="2000" dirty="0" smtClean="0"/>
              <a:t>		Dues Unpaid (12 homes X200)  $2,400</a:t>
            </a:r>
          </a:p>
          <a:p>
            <a:pPr>
              <a:buNone/>
            </a:pPr>
            <a:r>
              <a:rPr lang="en-US" sz="2000" dirty="0" smtClean="0"/>
              <a:t>		Dues in arrears – Liens 	</a:t>
            </a:r>
            <a:r>
              <a:rPr lang="en-US" sz="2000" u="sng" dirty="0" smtClean="0"/>
              <a:t>         $1,321      $3,721</a:t>
            </a:r>
          </a:p>
          <a:p>
            <a:pPr>
              <a:buNone/>
            </a:pPr>
            <a:r>
              <a:rPr lang="en-US" sz="2000" dirty="0" smtClean="0"/>
              <a:t>      </a:t>
            </a:r>
            <a:r>
              <a:rPr lang="en-US" sz="2400" b="1" u="sng" dirty="0" smtClean="0"/>
              <a:t>Expenses:</a:t>
            </a:r>
            <a:endParaRPr lang="en-US" sz="2400" b="1" u="sng" dirty="0"/>
          </a:p>
          <a:p>
            <a:pPr>
              <a:buNone/>
            </a:pPr>
            <a:r>
              <a:rPr lang="en-US" sz="2400" dirty="0" smtClean="0"/>
              <a:t>	</a:t>
            </a:r>
            <a:r>
              <a:rPr lang="en-US" sz="2000" dirty="0" smtClean="0"/>
              <a:t>	Grounds &amp; Snow Removal		$1,275</a:t>
            </a:r>
          </a:p>
          <a:p>
            <a:pPr>
              <a:buNone/>
            </a:pPr>
            <a:r>
              <a:rPr lang="en-US" sz="2000" dirty="0" smtClean="0"/>
              <a:t>		Legal Expenses			      500</a:t>
            </a:r>
          </a:p>
          <a:p>
            <a:pPr>
              <a:buNone/>
            </a:pPr>
            <a:r>
              <a:rPr lang="en-US" sz="2000" dirty="0" smtClean="0"/>
              <a:t>		Insurance			      529</a:t>
            </a:r>
          </a:p>
          <a:p>
            <a:pPr>
              <a:buNone/>
            </a:pPr>
            <a:r>
              <a:rPr lang="en-US" sz="2000" dirty="0" smtClean="0"/>
              <a:t>		Street Repair			  1,300</a:t>
            </a:r>
          </a:p>
          <a:p>
            <a:pPr>
              <a:buNone/>
            </a:pPr>
            <a:r>
              <a:rPr lang="en-US" sz="2000" dirty="0" smtClean="0"/>
              <a:t>		Office Expenses			</a:t>
            </a:r>
            <a:r>
              <a:rPr lang="en-US" sz="2000" u="sng" dirty="0" smtClean="0"/>
              <a:t>        33		    $3,637</a:t>
            </a:r>
          </a:p>
          <a:p>
            <a:pPr>
              <a:buNone/>
            </a:pPr>
            <a:r>
              <a:rPr lang="en-US" sz="2000" dirty="0" smtClean="0"/>
              <a:t>	</a:t>
            </a:r>
            <a:r>
              <a:rPr lang="en-US" sz="2000" b="1" u="sng" dirty="0" smtClean="0"/>
              <a:t>Performance Over </a:t>
            </a:r>
            <a:r>
              <a:rPr lang="en-US" sz="2000" dirty="0" smtClean="0"/>
              <a:t>/ (Under Actual)			    $( 437)</a:t>
            </a:r>
          </a:p>
          <a:p>
            <a:pPr>
              <a:buNone/>
            </a:pPr>
            <a:r>
              <a:rPr lang="en-US" sz="2000" dirty="0" smtClean="0"/>
              <a:t>		</a:t>
            </a:r>
            <a:endParaRPr lang="en-US" sz="24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WP Association </a:t>
            </a:r>
            <a:br>
              <a:rPr lang="en-US" b="1" dirty="0" smtClean="0"/>
            </a:br>
            <a:r>
              <a:rPr lang="en-US" sz="3600" b="1" dirty="0" smtClean="0"/>
              <a:t>Dues Policy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Association Dues Schedule  </a:t>
            </a:r>
          </a:p>
          <a:p>
            <a:pPr>
              <a:buNone/>
            </a:pPr>
            <a:r>
              <a:rPr lang="en-US" sz="3600" dirty="0" smtClean="0"/>
              <a:t>     </a:t>
            </a:r>
            <a:r>
              <a:rPr lang="en-US" sz="3600" b="1" dirty="0" smtClean="0"/>
              <a:t>2014 </a:t>
            </a:r>
            <a:r>
              <a:rPr lang="en-US" sz="3600" dirty="0" smtClean="0"/>
              <a:t>- $200   Payable by  6/30/14</a:t>
            </a:r>
          </a:p>
          <a:p>
            <a:pPr>
              <a:buNone/>
            </a:pPr>
            <a:r>
              <a:rPr lang="en-US" sz="3600" dirty="0" smtClean="0"/>
              <a:t>	  </a:t>
            </a:r>
            <a:r>
              <a:rPr lang="en-US" sz="3600" b="1" dirty="0" smtClean="0"/>
              <a:t>2014</a:t>
            </a:r>
            <a:r>
              <a:rPr lang="en-US" sz="3600" dirty="0" smtClean="0"/>
              <a:t> – Late Fee Assessed after 6/30/14</a:t>
            </a:r>
          </a:p>
          <a:p>
            <a:pPr>
              <a:buNone/>
            </a:pPr>
            <a:r>
              <a:rPr lang="en-US" sz="3600" dirty="0" smtClean="0"/>
              <a:t>	  </a:t>
            </a:r>
            <a:r>
              <a:rPr lang="en-US" sz="3600" b="1" dirty="0" smtClean="0"/>
              <a:t>2014 – </a:t>
            </a:r>
            <a:r>
              <a:rPr lang="en-US" sz="3600" dirty="0" smtClean="0"/>
              <a:t>Failure to pay results in a lien on 		the property</a:t>
            </a:r>
            <a:endParaRPr lang="en-US" sz="3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WP Association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u="sng" dirty="0" smtClean="0"/>
              <a:t>Street Paving Project </a:t>
            </a:r>
            <a:r>
              <a:rPr lang="en-US" dirty="0" smtClean="0"/>
              <a:t>– Three Estimates:</a:t>
            </a:r>
          </a:p>
          <a:p>
            <a:pPr lvl="1">
              <a:lnSpc>
                <a:spcPct val="150000"/>
              </a:lnSpc>
            </a:pPr>
            <a:r>
              <a:rPr lang="en-US" sz="3200" dirty="0" smtClean="0"/>
              <a:t> </a:t>
            </a:r>
            <a:r>
              <a:rPr lang="en-US" dirty="0" smtClean="0"/>
              <a:t>Ace Asphalt Company			$52,700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 Delta Paving Company 			$43,000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 Pro-Pave Company			           $49,500</a:t>
            </a:r>
          </a:p>
          <a:p>
            <a:pPr lvl="1">
              <a:lnSpc>
                <a:spcPct val="150000"/>
              </a:lnSpc>
              <a:buNone/>
            </a:pPr>
            <a:r>
              <a:rPr lang="en-US" dirty="0" smtClean="0"/>
              <a:t>Presented to the developer 7/24/13.  - Holding pending 2014 development. Concern contractor damages.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WP Association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Other Items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 New Building &amp; Upcoming Open House </a:t>
            </a:r>
          </a:p>
          <a:p>
            <a:pPr lvl="1"/>
            <a:r>
              <a:rPr lang="en-US" sz="2800" dirty="0"/>
              <a:t> </a:t>
            </a:r>
            <a:r>
              <a:rPr lang="en-US" sz="2800" dirty="0" smtClean="0"/>
              <a:t>Other Items of Interest </a:t>
            </a:r>
            <a:endParaRPr lang="en-US" sz="2800" dirty="0"/>
          </a:p>
          <a:p>
            <a:pPr lvl="1"/>
            <a:r>
              <a:rPr lang="en-US" dirty="0" smtClean="0"/>
              <a:t> Nomination &amp; Election of Officers							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109</Words>
  <Application>Microsoft Office PowerPoint</Application>
  <PresentationFormat>On-screen Show (4:3)</PresentationFormat>
  <Paragraphs>71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Westminster Park Association</vt:lpstr>
      <vt:lpstr>Westminster Park Association</vt:lpstr>
      <vt:lpstr>Westminster Park Association</vt:lpstr>
      <vt:lpstr>Westmister Park Association</vt:lpstr>
      <vt:lpstr>WP Assoc. 2014 Budget </vt:lpstr>
      <vt:lpstr>WP Assoc 2014 Performance Through 3/31/14</vt:lpstr>
      <vt:lpstr>WP Association  Dues Policy</vt:lpstr>
      <vt:lpstr>WP Association</vt:lpstr>
      <vt:lpstr>WP Association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Westminster Park Association</dc:title>
  <dc:creator>Clay</dc:creator>
  <cp:lastModifiedBy>Kris</cp:lastModifiedBy>
  <cp:revision>51</cp:revision>
  <cp:lastPrinted>2014-03-29T21:47:02Z</cp:lastPrinted>
  <dcterms:created xsi:type="dcterms:W3CDTF">2011-05-19T00:50:46Z</dcterms:created>
  <dcterms:modified xsi:type="dcterms:W3CDTF">2014-04-22T02:54:18Z</dcterms:modified>
</cp:coreProperties>
</file>